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sldIdLst>
    <p:sldId id="256" r:id="rId2"/>
    <p:sldId id="267" r:id="rId3"/>
    <p:sldId id="257" r:id="rId4"/>
    <p:sldId id="294" r:id="rId5"/>
    <p:sldId id="298" r:id="rId6"/>
    <p:sldId id="299" r:id="rId7"/>
    <p:sldId id="293" r:id="rId8"/>
    <p:sldId id="288" r:id="rId9"/>
    <p:sldId id="300" r:id="rId10"/>
    <p:sldId id="303" r:id="rId11"/>
    <p:sldId id="327" r:id="rId12"/>
    <p:sldId id="290" r:id="rId13"/>
    <p:sldId id="291" r:id="rId14"/>
    <p:sldId id="292" r:id="rId15"/>
    <p:sldId id="268" r:id="rId16"/>
    <p:sldId id="304" r:id="rId17"/>
    <p:sldId id="305" r:id="rId18"/>
    <p:sldId id="306" r:id="rId19"/>
    <p:sldId id="307" r:id="rId20"/>
    <p:sldId id="309" r:id="rId21"/>
    <p:sldId id="310" r:id="rId22"/>
    <p:sldId id="322" r:id="rId23"/>
    <p:sldId id="311" r:id="rId24"/>
    <p:sldId id="328" r:id="rId25"/>
    <p:sldId id="315" r:id="rId26"/>
    <p:sldId id="316" r:id="rId27"/>
    <p:sldId id="317" r:id="rId28"/>
    <p:sldId id="318" r:id="rId29"/>
    <p:sldId id="319" r:id="rId30"/>
    <p:sldId id="321" r:id="rId31"/>
    <p:sldId id="320" r:id="rId32"/>
    <p:sldId id="329" r:id="rId33"/>
    <p:sldId id="314" r:id="rId34"/>
    <p:sldId id="313" r:id="rId35"/>
    <p:sldId id="323" r:id="rId36"/>
    <p:sldId id="278" r:id="rId37"/>
    <p:sldId id="324" r:id="rId38"/>
    <p:sldId id="330" r:id="rId39"/>
    <p:sldId id="331" r:id="rId40"/>
    <p:sldId id="332" r:id="rId41"/>
    <p:sldId id="333" r:id="rId42"/>
    <p:sldId id="335" r:id="rId43"/>
    <p:sldId id="336" r:id="rId44"/>
    <p:sldId id="337" r:id="rId45"/>
    <p:sldId id="338" r:id="rId46"/>
    <p:sldId id="339" r:id="rId47"/>
    <p:sldId id="340" r:id="rId48"/>
    <p:sldId id="325" r:id="rId49"/>
    <p:sldId id="286" r:id="rId50"/>
    <p:sldId id="287" r:id="rId51"/>
    <p:sldId id="282" r:id="rId52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86514" autoAdjust="0"/>
  </p:normalViewPr>
  <p:slideViewPr>
    <p:cSldViewPr>
      <p:cViewPr varScale="1">
        <p:scale>
          <a:sx n="107" d="100"/>
          <a:sy n="107" d="100"/>
        </p:scale>
        <p:origin x="636" y="10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350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1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67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my case: because I created the card = new </a:t>
            </a:r>
            <a:r>
              <a:rPr lang="en-US" baseline="0" dirty="0" err="1"/>
              <a:t>CardClientProxy</a:t>
            </a:r>
            <a:r>
              <a:rPr lang="en-US" baseline="0" dirty="0"/>
              <a:t>(…); but I cannot directly create proxies in the client any longer; I have to fetch them from the server, </a:t>
            </a:r>
            <a:r>
              <a:rPr lang="en-US" baseline="0" dirty="0" err="1"/>
              <a:t>så</a:t>
            </a:r>
            <a:r>
              <a:rPr lang="en-US" baseline="0" dirty="0"/>
              <a:t> detour around the server: card = </a:t>
            </a:r>
            <a:r>
              <a:rPr lang="en-US" baseline="0" dirty="0" err="1"/>
              <a:t>gameProxy.getCardInHand</a:t>
            </a:r>
            <a:r>
              <a:rPr lang="en-US" baseline="0" dirty="0"/>
              <a:t>(…);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3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my case, the test cases for </a:t>
            </a:r>
            <a:r>
              <a:rPr lang="en-US" dirty="0" err="1"/>
              <a:t>CardBroker</a:t>
            </a:r>
            <a:r>
              <a:rPr lang="en-US" dirty="0"/>
              <a:t> implementation relied on a Stub card; but now I retrieve a card from the </a:t>
            </a:r>
            <a:r>
              <a:rPr lang="en-US" dirty="0" err="1"/>
              <a:t>gameServant</a:t>
            </a:r>
            <a:r>
              <a:rPr lang="en-US" dirty="0"/>
              <a:t>. If these two are not the same, then of course the test cases fail. Either use a game servant with stub cards that are identical to the ones in the test case – OR change the assert values in the test cases so they match the transferred card.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17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META: Own code base in ‘</a:t>
            </a:r>
            <a:r>
              <a:rPr lang="en-US" dirty="0" err="1"/>
              <a:t>frsproject</a:t>
            </a:r>
            <a:r>
              <a:rPr lang="en-US" dirty="0"/>
              <a:t>/</a:t>
            </a:r>
            <a:r>
              <a:rPr lang="en-US" dirty="0" err="1"/>
              <a:t>hotstone</a:t>
            </a:r>
            <a:r>
              <a:rPr lang="en-US" dirty="0"/>
              <a:t>-broker-start’ branch ‘e22-broker-solution’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50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</a:t>
            </a:r>
            <a:r>
              <a:rPr lang="en-US" baseline="0" dirty="0"/>
              <a:t> the ‘card’ is a card proxy which is garbage collected and replaced by a new one!</a:t>
            </a:r>
          </a:p>
          <a:p>
            <a:endParaRPr lang="en-US" baseline="0" dirty="0"/>
          </a:p>
          <a:p>
            <a:r>
              <a:rPr lang="en-US" baseline="0" dirty="0"/>
              <a:t>Solution: </a:t>
            </a:r>
            <a:r>
              <a:rPr lang="en-US" baseline="0" dirty="0" err="1"/>
              <a:t>HotStoneDrawing</a:t>
            </a:r>
            <a:r>
              <a:rPr lang="en-US" baseline="0" dirty="0"/>
              <a:t> needs something the uniquely ties a card </a:t>
            </a:r>
            <a:r>
              <a:rPr lang="en-US" b="1" baseline="0" dirty="0"/>
              <a:t>on the server</a:t>
            </a:r>
            <a:r>
              <a:rPr lang="en-US" b="1" i="1" baseline="0" dirty="0"/>
              <a:t> </a:t>
            </a:r>
            <a:r>
              <a:rPr lang="en-US" b="0" i="0" baseline="0" dirty="0"/>
              <a:t>with a graphical Figure. And that is the cards </a:t>
            </a:r>
            <a:r>
              <a:rPr lang="en-US" b="0" i="0" baseline="0" dirty="0" err="1"/>
              <a:t>objectId</a:t>
            </a:r>
            <a:r>
              <a:rPr lang="en-US" b="0" i="0" baseline="0" dirty="0"/>
              <a:t> = </a:t>
            </a:r>
            <a:r>
              <a:rPr lang="en-US" b="0" i="0" baseline="0" dirty="0" err="1"/>
              <a:t>card.getId</a:t>
            </a:r>
            <a:r>
              <a:rPr lang="en-US" b="0" i="0" baseline="0" dirty="0"/>
              <a:t>(). So reprogram the </a:t>
            </a:r>
            <a:r>
              <a:rPr lang="en-US" b="0" i="0" baseline="0" dirty="0" err="1"/>
              <a:t>actorMap</a:t>
            </a:r>
            <a:r>
              <a:rPr lang="en-US" b="0" i="0" baseline="0" dirty="0"/>
              <a:t> to be a Map&lt;String, </a:t>
            </a:r>
            <a:r>
              <a:rPr lang="en-US" b="0" i="0" baseline="0" dirty="0" err="1"/>
              <a:t>HotStoneFigure</a:t>
            </a:r>
            <a:r>
              <a:rPr lang="en-US" b="0" i="0" baseline="0" dirty="0"/>
              <a:t>&gt; mapping instead; where the key is the </a:t>
            </a:r>
            <a:r>
              <a:rPr lang="en-US" b="0" i="0" baseline="0" dirty="0" err="1"/>
              <a:t>objectId</a:t>
            </a:r>
            <a:r>
              <a:rPr lang="en-US" b="0" i="0" baseline="0" dirty="0"/>
              <a:t> of the card, not the card reference.</a:t>
            </a:r>
          </a:p>
          <a:p>
            <a:r>
              <a:rPr lang="en-US" b="0" i="0" baseline="0" dirty="0"/>
              <a:t>And yes it is backwards compatible – because every card (even in hotseat mode) will create a unique ID!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62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issue is, that we actually do not know what actions were taken server side – our client side calls are second guessing what happened on the server! For</a:t>
            </a:r>
            <a:r>
              <a:rPr lang="en-US" baseline="0" dirty="0"/>
              <a:t> instance for Danish Chef, it is a </a:t>
            </a:r>
            <a:r>
              <a:rPr lang="en-US" baseline="0" dirty="0" err="1"/>
              <a:t>onPlayCard</a:t>
            </a:r>
            <a:r>
              <a:rPr lang="en-US" baseline="0" dirty="0"/>
              <a:t>() event instead of a </a:t>
            </a:r>
            <a:r>
              <a:rPr lang="en-US" baseline="0" dirty="0" err="1"/>
              <a:t>onHeroUpdate</a:t>
            </a:r>
            <a:r>
              <a:rPr lang="en-US" baseline="0" dirty="0"/>
              <a:t>(opponent) </a:t>
            </a:r>
            <a:r>
              <a:rPr lang="en-US" baseline="0" dirty="0">
                <a:sym typeface="Wingdings" panose="05000000000000000000" pitchFamily="2" charset="2"/>
              </a:rPr>
              <a:t>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62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we need to clear the list once the client has replayed it to avoid replaying twice; but Findus must not clear </a:t>
            </a:r>
            <a:r>
              <a:rPr lang="en-US" dirty="0" err="1"/>
              <a:t>Peddersens</a:t>
            </a:r>
            <a:r>
              <a:rPr lang="en-US" dirty="0"/>
              <a:t> event list!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61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GameEventPlayer</a:t>
            </a:r>
            <a:r>
              <a:rPr lang="en-US" dirty="0"/>
              <a:t> simply reads each game event and fires the exact same event as the recorded 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3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Software Engineering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Broker II Mandatory</a:t>
            </a:r>
          </a:p>
          <a:p>
            <a:pPr>
              <a:defRPr/>
            </a:pPr>
            <a:r>
              <a:rPr lang="en-US" noProof="0" dirty="0"/>
              <a:t>Distributed </a:t>
            </a:r>
            <a:r>
              <a:rPr lang="en-US" noProof="0" dirty="0" err="1"/>
              <a:t>HotStone</a:t>
            </a:r>
            <a:endParaRPr lang="en-US" noProof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Scaffolding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original test case created </a:t>
            </a:r>
            <a:r>
              <a:rPr lang="en-US" dirty="0" err="1"/>
              <a:t>CardClientProxy</a:t>
            </a:r>
            <a:r>
              <a:rPr lang="en-US" dirty="0"/>
              <a:t> </a:t>
            </a:r>
            <a:r>
              <a:rPr lang="en-US" i="1" dirty="0"/>
              <a:t>directly</a:t>
            </a:r>
          </a:p>
          <a:p>
            <a:endParaRPr lang="en-US" dirty="0"/>
          </a:p>
          <a:p>
            <a:r>
              <a:rPr lang="en-US" dirty="0"/>
              <a:t>Now, we cannot do that as</a:t>
            </a:r>
          </a:p>
          <a:p>
            <a:pPr lvl="1"/>
            <a:r>
              <a:rPr lang="en-US" i="1" dirty="0"/>
              <a:t>Clients do not create cards – servers do!</a:t>
            </a:r>
          </a:p>
          <a:p>
            <a:pPr lvl="1"/>
            <a:endParaRPr lang="en-US" i="1" dirty="0"/>
          </a:p>
          <a:p>
            <a:r>
              <a:rPr lang="en-US" dirty="0"/>
              <a:t>So the answer is of course…</a:t>
            </a:r>
          </a:p>
          <a:p>
            <a:pPr lvl="1"/>
            <a:r>
              <a:rPr lang="en-US" dirty="0"/>
              <a:t>Servers create cards, so our test case must follow that rule</a:t>
            </a:r>
          </a:p>
          <a:p>
            <a:pPr lvl="2"/>
            <a:endParaRPr lang="en-US" dirty="0"/>
          </a:p>
          <a:p>
            <a:endParaRPr lang="en-US" dirty="0"/>
          </a:p>
          <a:p>
            <a:r>
              <a:rPr lang="en-US" dirty="0"/>
              <a:t>Ups – and test cases/doubles refactored…</a:t>
            </a:r>
          </a:p>
          <a:p>
            <a:pPr lvl="1"/>
            <a:r>
              <a:rPr lang="en-US" dirty="0"/>
              <a:t>Probably other return values, so asserts must be updated…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350" y="1485900"/>
            <a:ext cx="4514850" cy="219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25" y="4076700"/>
            <a:ext cx="4400550" cy="466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334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1D3E-4585-E46C-D2EC-0CE679EF0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Scaffolding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55F9B-88AA-0BEB-5D4E-83C5459D7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Alternatively, you can also insert your ‘test stub’ card directly into the Invoker’s name service…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6A96B-D143-5FDD-6C7E-C6292BE50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0B52D-8F89-27A3-344B-2CD87DA3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137E-7532-A8EC-01B7-2CEEB9FEF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74B6D7-F623-C0F2-2D35-7D9035A6E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790700"/>
            <a:ext cx="3729388" cy="3418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94CAFC2-B072-88E9-60E4-DD0856C0BD09}"/>
              </a:ext>
            </a:extLst>
          </p:cNvPr>
          <p:cNvSpPr/>
          <p:nvPr/>
        </p:nvSpPr>
        <p:spPr>
          <a:xfrm>
            <a:off x="5715000" y="3924300"/>
            <a:ext cx="2971800" cy="762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Note: I have solved the ‘dispatching’ exercise…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B57DB30-1B72-A92A-A18E-15822D907B61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4648200" y="4076700"/>
            <a:ext cx="1066800" cy="2286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081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DC05A-9DA6-BC1C-E54C-082944475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Iterables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126E2-CD37-C2C1-DE20-282431BCB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what about </a:t>
            </a:r>
            <a:r>
              <a:rPr lang="en-US" dirty="0" err="1"/>
              <a:t>Iterable</a:t>
            </a:r>
            <a:r>
              <a:rPr lang="en-US" dirty="0"/>
              <a:t>&lt;&gt;?</a:t>
            </a:r>
          </a:p>
          <a:p>
            <a:endParaRPr lang="en-US" dirty="0"/>
          </a:p>
          <a:p>
            <a:r>
              <a:rPr lang="en-US" dirty="0"/>
              <a:t>The return type is ‘something that can iterate Cards’</a:t>
            </a:r>
          </a:p>
          <a:p>
            <a:pPr lvl="1"/>
            <a:r>
              <a:rPr lang="en-US" dirty="0"/>
              <a:t>List&lt;Card&gt; is an </a:t>
            </a:r>
            <a:r>
              <a:rPr lang="en-US" dirty="0" err="1"/>
              <a:t>Iterable</a:t>
            </a:r>
            <a:r>
              <a:rPr lang="en-US" dirty="0"/>
              <a:t>&lt;? extends Card&gt;</a:t>
            </a:r>
          </a:p>
          <a:p>
            <a:pPr lvl="1"/>
            <a:r>
              <a:rPr lang="en-US" dirty="0"/>
              <a:t>And what is Card in our context?</a:t>
            </a:r>
          </a:p>
          <a:p>
            <a:pPr lvl="1"/>
            <a:endParaRPr lang="en-US" dirty="0"/>
          </a:p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List of </a:t>
            </a:r>
            <a:r>
              <a:rPr lang="en-US" dirty="0" err="1"/>
              <a:t>ObjectId’s</a:t>
            </a:r>
            <a:r>
              <a:rPr lang="en-US" dirty="0"/>
              <a:t> of the associated cards from server</a:t>
            </a:r>
          </a:p>
          <a:p>
            <a:pPr lvl="1"/>
            <a:r>
              <a:rPr lang="en-US" dirty="0"/>
              <a:t>Client must then convert that into a List&lt;</a:t>
            </a:r>
            <a:r>
              <a:rPr lang="en-US" dirty="0" err="1"/>
              <a:t>CardClientProxy</a:t>
            </a:r>
            <a:r>
              <a:rPr lang="en-US" dirty="0"/>
              <a:t>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3CE15-BE92-170F-19F3-53445776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D992B-EF11-EFC5-749B-A763BC0FE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1C0DC-8219-AAAE-2F7D-9F918E23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9C9D67-D743-24B4-B748-49F33F502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537" y="1485900"/>
            <a:ext cx="35147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84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8A65-CD98-0C4A-27B5-734AA640C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List&lt;Something&gt;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7F171-4C05-CFE8-9C5E-86313FC40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Gson</a:t>
            </a:r>
            <a:r>
              <a:rPr lang="en-US" dirty="0"/>
              <a:t> can easily </a:t>
            </a:r>
            <a:r>
              <a:rPr lang="en-US" dirty="0" err="1"/>
              <a:t>marshall</a:t>
            </a:r>
            <a:r>
              <a:rPr lang="en-US" dirty="0"/>
              <a:t> and </a:t>
            </a:r>
            <a:r>
              <a:rPr lang="en-US" dirty="0" err="1"/>
              <a:t>demarshall</a:t>
            </a:r>
            <a:r>
              <a:rPr lang="en-US" dirty="0"/>
              <a:t> Lists but you need a bit of ‘magic’ to define that type. </a:t>
            </a:r>
            <a:r>
              <a:rPr lang="en-US" i="1" dirty="0"/>
              <a:t>List&lt;String&gt;.class </a:t>
            </a:r>
            <a:r>
              <a:rPr lang="en-US" dirty="0"/>
              <a:t>is not valid Java.</a:t>
            </a:r>
          </a:p>
          <a:p>
            <a:pPr lvl="1"/>
            <a:r>
              <a:rPr lang="en-US" dirty="0"/>
              <a:t>Actually shown an example of it in </a:t>
            </a:r>
            <a:r>
              <a:rPr lang="en-US" dirty="0" err="1"/>
              <a:t>TeleMed</a:t>
            </a:r>
            <a:r>
              <a:rPr lang="en-US" dirty="0"/>
              <a:t> code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E20A0-DCA2-C44C-5887-C51D269FF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FF01F-C6D1-AECD-4F70-CF497183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49A7D-9BA5-07C8-CC41-3EECBAAC4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CC5388-7C6C-34ED-4C32-442466C6C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628900"/>
            <a:ext cx="5681662" cy="258753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FCD09AB-0F2F-680F-A8AA-0B1DB9DBCB6E}"/>
              </a:ext>
            </a:extLst>
          </p:cNvPr>
          <p:cNvSpPr/>
          <p:nvPr/>
        </p:nvSpPr>
        <p:spPr>
          <a:xfrm>
            <a:off x="2438400" y="3009900"/>
            <a:ext cx="4648200" cy="533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56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6A31-17DF-6B5D-AB4D-767F45E68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List&lt;String&gt;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6D142-1690-A87F-B66C-BEFEFED9E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this is the way to go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Fill in the details…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1CA4F-1207-390C-6E85-D4EC4FB59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5F004-1912-A731-538A-3A9E833D6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E5F2C-A775-052D-6AD2-E59BEC643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F1C60A-408F-D061-0AB6-DFF37E1C0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1485900"/>
            <a:ext cx="45434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97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6DBA1-F732-4EC6-A000-E37A706692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2.2 System Testing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4B09BE-12FB-4BF2-B573-E0B7DB6F55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full distributed playable system…</a:t>
            </a:r>
          </a:p>
        </p:txBody>
      </p:sp>
    </p:spTree>
    <p:extLst>
      <p:ext uri="{BB962C8B-B14F-4D97-AF65-F5344CB8AC3E}">
        <p14:creationId xmlns:p14="http://schemas.microsoft.com/office/powerpoint/2010/main" val="471656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Goal: Full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server and</a:t>
            </a:r>
          </a:p>
          <a:p>
            <a:pPr lvl="1"/>
            <a:r>
              <a:rPr lang="en-US" dirty="0"/>
              <a:t>Two clients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687" y="926041"/>
            <a:ext cx="5135113" cy="1695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89D267-1E8E-DAFA-DE75-69CCE353E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053" y="2785532"/>
            <a:ext cx="3197747" cy="25680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1C442A-0B12-8A3B-22E8-86B941EF7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75" y="1773766"/>
            <a:ext cx="4760571" cy="382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04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Limitation: No Observer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FRDS Broker does not support </a:t>
            </a:r>
            <a:r>
              <a:rPr lang="en-US" i="1" dirty="0"/>
              <a:t>server-to-client</a:t>
            </a:r>
            <a:r>
              <a:rPr lang="en-US" dirty="0"/>
              <a:t> calls</a:t>
            </a:r>
          </a:p>
          <a:p>
            <a:pPr lvl="1"/>
            <a:r>
              <a:rPr lang="en-US" dirty="0"/>
              <a:t>Thus </a:t>
            </a:r>
            <a:r>
              <a:rPr lang="en-US" dirty="0" err="1"/>
              <a:t>GameServant</a:t>
            </a:r>
            <a:r>
              <a:rPr lang="en-US" dirty="0"/>
              <a:t> </a:t>
            </a:r>
            <a:r>
              <a:rPr lang="en-US" i="1" dirty="0"/>
              <a:t>cannot</a:t>
            </a:r>
            <a:r>
              <a:rPr lang="en-US" dirty="0"/>
              <a:t> invoke </a:t>
            </a:r>
            <a:r>
              <a:rPr lang="en-US" dirty="0" err="1"/>
              <a:t>GameObserver’s</a:t>
            </a:r>
            <a:r>
              <a:rPr lang="en-US" dirty="0"/>
              <a:t> on the client side</a:t>
            </a:r>
          </a:p>
          <a:p>
            <a:r>
              <a:rPr lang="en-US" dirty="0"/>
              <a:t>Solution provided:	</a:t>
            </a:r>
            <a:r>
              <a:rPr lang="en-US" b="1" dirty="0"/>
              <a:t>The refresh button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That is:</a:t>
            </a:r>
          </a:p>
          <a:p>
            <a:pPr lvl="1"/>
            <a:r>
              <a:rPr lang="en-US" dirty="0"/>
              <a:t>The player which is </a:t>
            </a:r>
            <a:r>
              <a:rPr lang="en-US" i="1" dirty="0"/>
              <a:t>not active player / not in turn</a:t>
            </a:r>
          </a:p>
          <a:p>
            <a:pPr lvl="1"/>
            <a:r>
              <a:rPr lang="en-US" i="1" dirty="0"/>
              <a:t>…</a:t>
            </a:r>
            <a:r>
              <a:rPr lang="en-US" dirty="0"/>
              <a:t> have to press the ‘next opponent action’ button every 2-5-10 seconds…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84" y="3217926"/>
            <a:ext cx="3400425" cy="52387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66800" y="3111500"/>
            <a:ext cx="609600" cy="736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54CCCC-55BE-CBEA-33A1-7C4E4D41C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249" y="2603378"/>
            <a:ext cx="2333951" cy="8764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42EAE4-54DF-885B-23C1-125F6B8C7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71" y="3074719"/>
            <a:ext cx="1987169" cy="159766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11F70B-D686-DF4F-AD99-D94301DB5215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6553200" y="3041589"/>
            <a:ext cx="1636808" cy="17633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292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 to Tackling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testing = manual testing</a:t>
            </a:r>
          </a:p>
          <a:p>
            <a:pPr lvl="1"/>
            <a:r>
              <a:rPr lang="en-US" dirty="0"/>
              <a:t>But remember the </a:t>
            </a:r>
            <a:r>
              <a:rPr lang="en-US" i="1" dirty="0"/>
              <a:t>small steps</a:t>
            </a:r>
          </a:p>
          <a:p>
            <a:r>
              <a:rPr lang="en-US" dirty="0"/>
              <a:t>What do need?</a:t>
            </a:r>
          </a:p>
          <a:p>
            <a:pPr lvl="1"/>
            <a:r>
              <a:rPr lang="en-US" dirty="0"/>
              <a:t>A Game server		Done! Made in Broker I mandatory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 Game Client		</a:t>
            </a:r>
            <a:r>
              <a:rPr lang="en-US" i="1" dirty="0">
                <a:sym typeface="Wingdings" panose="05000000000000000000" pitchFamily="2" charset="2"/>
              </a:rPr>
              <a:t>Starting point </a:t>
            </a:r>
            <a:r>
              <a:rPr lang="en-US" dirty="0">
                <a:sym typeface="Wingdings" panose="05000000000000000000" pitchFamily="2" charset="2"/>
              </a:rPr>
              <a:t>provided…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86C01C-E295-9083-E7B2-E3509E07E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021" y="3111500"/>
            <a:ext cx="2800741" cy="251495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5188FA-AA25-AB55-76DB-C736D4B96AA8}"/>
              </a:ext>
            </a:extLst>
          </p:cNvPr>
          <p:cNvSpPr/>
          <p:nvPr/>
        </p:nvSpPr>
        <p:spPr>
          <a:xfrm>
            <a:off x="4191000" y="4991100"/>
            <a:ext cx="1219200" cy="1703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02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Step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often call this ‘First Light’</a:t>
            </a:r>
          </a:p>
          <a:p>
            <a:pPr lvl="1"/>
            <a:r>
              <a:rPr lang="en-US" dirty="0"/>
              <a:t>The first time I see “something working”</a:t>
            </a:r>
          </a:p>
          <a:p>
            <a:pPr lvl="1"/>
            <a:r>
              <a:rPr lang="en-US" dirty="0"/>
              <a:t>(In Astronomy ‘first light’ is the first time you see the night sky through a new telescope </a:t>
            </a:r>
            <a:r>
              <a:rPr lang="en-US" dirty="0">
                <a:sym typeface="Wingdings" panose="05000000000000000000" pitchFamily="2" charset="2"/>
              </a:rPr>
              <a:t>)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HotStoneClient’s</a:t>
            </a:r>
            <a:r>
              <a:rPr lang="en-US" dirty="0">
                <a:sym typeface="Wingdings" panose="05000000000000000000" pitchFamily="2" charset="2"/>
              </a:rPr>
              <a:t> main() method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Setup broker chain to server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Initialize Iteration 8’s GUI code with our game proxy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See a UI pop up 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Or hit a zillion null </a:t>
            </a:r>
            <a:r>
              <a:rPr lang="en-US" dirty="0" err="1">
                <a:sym typeface="Wingdings" panose="05000000000000000000" pitchFamily="2" charset="2"/>
              </a:rPr>
              <a:t>ptr</a:t>
            </a:r>
            <a:r>
              <a:rPr lang="en-US" dirty="0">
                <a:sym typeface="Wingdings" panose="05000000000000000000" pitchFamily="2" charset="2"/>
              </a:rPr>
              <a:t> exception 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609" y="4098808"/>
            <a:ext cx="1446549" cy="114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3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9FF46-2032-41DE-960F-6776FBF70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Broker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DEAAD-34CE-4210-804F-9D44E518F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Goal</a:t>
            </a:r>
          </a:p>
          <a:p>
            <a:pPr lvl="1"/>
            <a:r>
              <a:rPr lang="en-US" dirty="0"/>
              <a:t>Get the </a:t>
            </a:r>
            <a:r>
              <a:rPr lang="en-US" i="1" dirty="0"/>
              <a:t>handle object reference</a:t>
            </a:r>
            <a:r>
              <a:rPr lang="en-US" dirty="0"/>
              <a:t> methods implemented</a:t>
            </a:r>
          </a:p>
          <a:p>
            <a:pPr lvl="2"/>
            <a:r>
              <a:rPr lang="en-US" b="1" dirty="0"/>
              <a:t>c</a:t>
            </a:r>
            <a:r>
              <a:rPr lang="en-US" dirty="0"/>
              <a:t> = </a:t>
            </a:r>
            <a:r>
              <a:rPr lang="en-US" dirty="0" err="1"/>
              <a:t>getCardInHand</a:t>
            </a:r>
            <a:r>
              <a:rPr lang="en-US" dirty="0"/>
              <a:t>(</a:t>
            </a:r>
            <a:r>
              <a:rPr lang="en-US" dirty="0" err="1"/>
              <a:t>w,i</a:t>
            </a:r>
            <a:r>
              <a:rPr lang="en-US" dirty="0"/>
              <a:t>), </a:t>
            </a:r>
            <a:r>
              <a:rPr lang="en-US" dirty="0" err="1"/>
              <a:t>attackCard</a:t>
            </a:r>
            <a:r>
              <a:rPr lang="en-US" dirty="0"/>
              <a:t>(</a:t>
            </a:r>
            <a:r>
              <a:rPr lang="en-US" dirty="0" err="1"/>
              <a:t>w,</a:t>
            </a:r>
            <a:r>
              <a:rPr lang="en-US" b="1" dirty="0" err="1"/>
              <a:t>a,d</a:t>
            </a:r>
            <a:r>
              <a:rPr lang="en-US" dirty="0"/>
              <a:t>), and cousins...</a:t>
            </a:r>
          </a:p>
          <a:p>
            <a:pPr lvl="2"/>
            <a:r>
              <a:rPr lang="en-US" dirty="0"/>
              <a:t>Involves </a:t>
            </a:r>
            <a:r>
              <a:rPr lang="en-US" dirty="0" err="1"/>
              <a:t>objectId</a:t>
            </a:r>
            <a:r>
              <a:rPr lang="en-US" dirty="0"/>
              <a:t> generation and usage</a:t>
            </a:r>
          </a:p>
          <a:p>
            <a:pPr lvl="1"/>
            <a:r>
              <a:rPr lang="en-US" dirty="0"/>
              <a:t>Get the </a:t>
            </a:r>
            <a:r>
              <a:rPr lang="en-US" dirty="0" err="1"/>
              <a:t>MiniDraw</a:t>
            </a:r>
            <a:r>
              <a:rPr lang="en-US" dirty="0"/>
              <a:t> GUI integrated in a full client</a:t>
            </a:r>
          </a:p>
          <a:p>
            <a:pPr lvl="1"/>
            <a:r>
              <a:rPr lang="en-US" dirty="0"/>
              <a:t>Get the Invoker code segregated</a:t>
            </a:r>
          </a:p>
          <a:p>
            <a:pPr lvl="2"/>
            <a:r>
              <a:rPr lang="en-US" dirty="0"/>
              <a:t>Refactor ‘blob invoker’ to a </a:t>
            </a:r>
            <a:r>
              <a:rPr lang="en-US" dirty="0" err="1"/>
              <a:t>subinvoker</a:t>
            </a:r>
            <a:r>
              <a:rPr lang="en-US" dirty="0"/>
              <a:t>/multitype dispatch approach</a:t>
            </a:r>
          </a:p>
          <a:p>
            <a:r>
              <a:rPr lang="en-US" dirty="0"/>
              <a:t>Product Goal</a:t>
            </a:r>
          </a:p>
          <a:p>
            <a:pPr lvl="1"/>
            <a:r>
              <a:rPr lang="en-US" dirty="0"/>
              <a:t>JUnit test suite that cover </a:t>
            </a:r>
            <a:r>
              <a:rPr lang="en-US" b="1" dirty="0"/>
              <a:t>all</a:t>
            </a:r>
            <a:r>
              <a:rPr lang="en-US" dirty="0"/>
              <a:t> broker related code</a:t>
            </a:r>
          </a:p>
          <a:p>
            <a:pPr lvl="1"/>
            <a:r>
              <a:rPr lang="en-US" dirty="0"/>
              <a:t>System testing of a </a:t>
            </a:r>
            <a:r>
              <a:rPr lang="en-US" i="1" dirty="0"/>
              <a:t>full </a:t>
            </a:r>
            <a:r>
              <a:rPr lang="en-US" i="1" dirty="0" err="1"/>
              <a:t>HotStone</a:t>
            </a:r>
            <a:r>
              <a:rPr lang="en-US" i="1" dirty="0"/>
              <a:t> GUI based remote play! Wow!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B13FA-5A3E-4E50-82C1-AD709792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850EC-AB54-4FBC-B49A-BE13DB109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D3E38-5F46-4BFE-9C64-8A7B54B83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77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Hints: </a:t>
            </a:r>
            <a:r>
              <a:rPr lang="en-US" dirty="0" err="1"/>
              <a:t>HotStoneClient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Factory is prepared for Remote Play</a:t>
            </a:r>
          </a:p>
          <a:p>
            <a:pPr lvl="1"/>
            <a:r>
              <a:rPr lang="en-US" dirty="0"/>
              <a:t>The </a:t>
            </a:r>
            <a:br>
              <a:rPr lang="en-US" dirty="0"/>
            </a:br>
            <a:r>
              <a:rPr lang="en-US" dirty="0"/>
              <a:t>‘OPPONENT_MODE’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409700"/>
            <a:ext cx="4333875" cy="2154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3537331"/>
            <a:ext cx="4857750" cy="1762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>
            <a:off x="2743200" y="2258145"/>
            <a:ext cx="914400" cy="143755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362200" y="4152900"/>
            <a:ext cx="27432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4044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use a Null tool –</a:t>
            </a:r>
          </a:p>
          <a:p>
            <a:pPr lvl="1"/>
            <a:r>
              <a:rPr lang="en-US" dirty="0"/>
              <a:t>But – We cannot do anything???</a:t>
            </a:r>
          </a:p>
          <a:p>
            <a:r>
              <a:rPr lang="en-US" dirty="0"/>
              <a:t>Yes, but </a:t>
            </a:r>
            <a:r>
              <a:rPr lang="en-US" i="1" dirty="0"/>
              <a:t>small steps!!!</a:t>
            </a:r>
          </a:p>
          <a:p>
            <a:pPr lvl="1"/>
            <a:r>
              <a:rPr lang="en-US" i="1" dirty="0"/>
              <a:t>Verify that the UI pop up correctly</a:t>
            </a:r>
          </a:p>
          <a:p>
            <a:pPr lvl="1"/>
            <a:endParaRPr lang="en-US" i="1" dirty="0"/>
          </a:p>
          <a:p>
            <a:r>
              <a:rPr lang="en-US" i="1" dirty="0"/>
              <a:t>I see the correct UI</a:t>
            </a:r>
          </a:p>
          <a:p>
            <a:r>
              <a:rPr lang="en-US" i="1" dirty="0"/>
              <a:t>I see correct server communication</a:t>
            </a:r>
          </a:p>
          <a:p>
            <a:endParaRPr lang="en-US" i="1" dirty="0"/>
          </a:p>
          <a:p>
            <a:r>
              <a:rPr lang="en-US" dirty="0"/>
              <a:t>I cannot do anything</a:t>
            </a:r>
          </a:p>
          <a:p>
            <a:pPr lvl="1"/>
            <a:r>
              <a:rPr lang="en-US" dirty="0"/>
              <a:t>But that is “next small step”, right?!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104900"/>
            <a:ext cx="2562225" cy="447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422" y="2152059"/>
            <a:ext cx="2929378" cy="230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67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NullPointer</a:t>
            </a:r>
            <a:r>
              <a:rPr lang="en-US" dirty="0"/>
              <a:t> 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you probably create </a:t>
            </a:r>
            <a:r>
              <a:rPr lang="en-US" dirty="0" err="1"/>
              <a:t>CardClientProxies</a:t>
            </a:r>
            <a:r>
              <a:rPr lang="en-US" dirty="0"/>
              <a:t> like crazy</a:t>
            </a:r>
          </a:p>
          <a:p>
            <a:pPr lvl="1"/>
            <a:r>
              <a:rPr lang="en-US" dirty="0"/>
              <a:t>Every ‘</a:t>
            </a:r>
            <a:r>
              <a:rPr lang="en-US" dirty="0" err="1"/>
              <a:t>getCardInHand</a:t>
            </a:r>
            <a:r>
              <a:rPr lang="en-US" dirty="0"/>
              <a:t>()’ creates a new </a:t>
            </a:r>
            <a:r>
              <a:rPr lang="en-US" dirty="0" err="1"/>
              <a:t>CardClientProxy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But </a:t>
            </a:r>
            <a:r>
              <a:rPr lang="en-US" dirty="0" err="1"/>
              <a:t>HotStoneDrawing</a:t>
            </a:r>
            <a:r>
              <a:rPr lang="en-US" dirty="0"/>
              <a:t> keeps a mapping (card, actor):</a:t>
            </a:r>
          </a:p>
          <a:p>
            <a:pPr lvl="1"/>
            <a:r>
              <a:rPr lang="en-US" dirty="0"/>
              <a:t>Given a card, it can fetch the associated Figure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Exercise</a:t>
            </a:r>
          </a:p>
          <a:p>
            <a:pPr lvl="1"/>
            <a:r>
              <a:rPr lang="en-US" i="1" dirty="0"/>
              <a:t>Why will this no longer work???</a:t>
            </a:r>
          </a:p>
          <a:p>
            <a:pPr lvl="1"/>
            <a:r>
              <a:rPr lang="en-US" i="1" dirty="0"/>
              <a:t>What is the solution to make the Drawing work again???</a:t>
            </a:r>
          </a:p>
          <a:p>
            <a:pPr lvl="1"/>
            <a:r>
              <a:rPr lang="en-US" i="1" dirty="0"/>
              <a:t>And will this solution be backwards compatible?</a:t>
            </a:r>
            <a:r>
              <a:rPr lang="en-US" dirty="0"/>
              <a:t> </a:t>
            </a:r>
            <a:r>
              <a:rPr lang="en-US" sz="1100" dirty="0"/>
              <a:t>Work in ‘</a:t>
            </a:r>
            <a:r>
              <a:rPr lang="en-US" sz="1100" dirty="0" err="1"/>
              <a:t>HotSeat</a:t>
            </a:r>
            <a:r>
              <a:rPr lang="en-US" sz="1100" dirty="0"/>
              <a:t>’ mode?</a:t>
            </a:r>
            <a:endParaRPr lang="en-US" i="1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975" y="2933700"/>
            <a:ext cx="4895850" cy="828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6A5401-702A-70FD-F9E1-7BC70491EE0F}"/>
              </a:ext>
            </a:extLst>
          </p:cNvPr>
          <p:cNvSpPr/>
          <p:nvPr/>
        </p:nvSpPr>
        <p:spPr>
          <a:xfrm>
            <a:off x="3048000" y="3390900"/>
            <a:ext cx="5334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A2E43A-31DD-E25C-D965-E5D0F4B33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815" y="3350194"/>
            <a:ext cx="3876675" cy="704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2188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actually almost done!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Tool to use?</a:t>
            </a:r>
          </a:p>
          <a:p>
            <a:pPr lvl="1"/>
            <a:r>
              <a:rPr lang="en-US" dirty="0"/>
              <a:t>Of course not our ‘</a:t>
            </a:r>
            <a:r>
              <a:rPr lang="en-US" dirty="0" err="1"/>
              <a:t>HotSeatStateTool</a:t>
            </a:r>
            <a:r>
              <a:rPr lang="en-US" dirty="0"/>
              <a:t>’</a:t>
            </a:r>
          </a:p>
          <a:p>
            <a:pPr lvl="2"/>
            <a:r>
              <a:rPr lang="en-US" dirty="0"/>
              <a:t>It operates both Findus and </a:t>
            </a:r>
            <a:r>
              <a:rPr lang="en-US" dirty="0" err="1"/>
              <a:t>Peddersen</a:t>
            </a:r>
            <a:endParaRPr lang="en-US" dirty="0"/>
          </a:p>
          <a:p>
            <a:r>
              <a:rPr lang="en-US" dirty="0"/>
              <a:t>We need a new state tool which is </a:t>
            </a:r>
            <a:r>
              <a:rPr lang="en-US" i="1" dirty="0"/>
              <a:t>almost identical but not quite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That is, a tool which determine what tool to delegate to, based upon the figure underneath…</a:t>
            </a:r>
          </a:p>
          <a:p>
            <a:r>
              <a:rPr lang="en-US" dirty="0"/>
              <a:t>But first – we have to discuss </a:t>
            </a:r>
            <a:r>
              <a:rPr lang="en-US" i="1" dirty="0"/>
              <a:t>GUI updates…</a:t>
            </a:r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184" y="3085592"/>
            <a:ext cx="5314950" cy="438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6102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78EA-CFD3-5FC2-E1E7-F22148B044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Domain -&gt; GUI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876FA-FAAC-86A9-C432-3E29CEC041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missing Observer pattern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52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 Updates: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it work in the </a:t>
            </a:r>
            <a:r>
              <a:rPr lang="en-US" dirty="0" err="1"/>
              <a:t>HotSeat</a:t>
            </a:r>
            <a:r>
              <a:rPr lang="en-US" dirty="0"/>
              <a:t> variant?</a:t>
            </a:r>
          </a:p>
          <a:p>
            <a:pPr lvl="1"/>
            <a:r>
              <a:rPr lang="en-US" dirty="0"/>
              <a:t>Example: </a:t>
            </a:r>
            <a:r>
              <a:rPr lang="en-US" i="1" dirty="0"/>
              <a:t>User clicks the Hero figure which is Thai Chef:</a:t>
            </a:r>
          </a:p>
          <a:p>
            <a:pPr lvl="2"/>
            <a:r>
              <a:rPr lang="en-US" i="1" dirty="0"/>
              <a:t>Call </a:t>
            </a:r>
            <a:r>
              <a:rPr lang="en-US" i="1" dirty="0" err="1"/>
              <a:t>game.usePower</a:t>
            </a:r>
            <a:r>
              <a:rPr lang="en-US" i="1" dirty="0"/>
              <a:t>(…)</a:t>
            </a:r>
          </a:p>
          <a:p>
            <a:pPr lvl="2"/>
            <a:r>
              <a:rPr lang="en-US" i="1" dirty="0"/>
              <a:t>Game calls proper observer methods</a:t>
            </a:r>
          </a:p>
          <a:p>
            <a:pPr lvl="2"/>
            <a:endParaRPr lang="en-US" i="1" dirty="0"/>
          </a:p>
          <a:p>
            <a:pPr lvl="2"/>
            <a:endParaRPr lang="en-US" i="1" dirty="0"/>
          </a:p>
          <a:p>
            <a:pPr lvl="2"/>
            <a:r>
              <a:rPr lang="en-US" i="1" dirty="0" err="1"/>
              <a:t>HotStoneDrawing</a:t>
            </a:r>
            <a:r>
              <a:rPr lang="en-US" i="1" dirty="0"/>
              <a:t> implements these, and redraws </a:t>
            </a:r>
            <a:r>
              <a:rPr lang="en-US" i="1" dirty="0" err="1"/>
              <a:t>Gfx</a:t>
            </a:r>
            <a:endParaRPr lang="en-US" i="1" dirty="0"/>
          </a:p>
          <a:p>
            <a:pPr lvl="3"/>
            <a:r>
              <a:rPr lang="en-US" dirty="0"/>
              <a:t>In the ‘</a:t>
            </a:r>
            <a:r>
              <a:rPr lang="en-US" dirty="0" err="1"/>
              <a:t>onHeroUpdate</a:t>
            </a:r>
            <a:r>
              <a:rPr lang="en-US" dirty="0"/>
              <a:t>()’ methods</a:t>
            </a:r>
          </a:p>
          <a:p>
            <a:r>
              <a:rPr lang="en-US" dirty="0"/>
              <a:t>Our issue here:	</a:t>
            </a:r>
            <a:r>
              <a:rPr lang="en-US" i="1" dirty="0"/>
              <a:t>Server cannot call ‘</a:t>
            </a:r>
            <a:r>
              <a:rPr lang="en-US" i="1" dirty="0" err="1"/>
              <a:t>onHeroUpdate</a:t>
            </a:r>
            <a:r>
              <a:rPr lang="en-US" i="1" dirty="0"/>
              <a:t>()’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2390775"/>
            <a:ext cx="5657850" cy="69532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257800" y="4229100"/>
            <a:ext cx="2971800" cy="7620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91.112.34.12</a:t>
            </a:r>
            <a:br>
              <a:rPr lang="en-US" dirty="0"/>
            </a:br>
            <a:r>
              <a:rPr lang="en-US" dirty="0" err="1"/>
              <a:t>GameServant</a:t>
            </a:r>
            <a:endParaRPr lang="da-DK" dirty="0"/>
          </a:p>
        </p:txBody>
      </p:sp>
      <p:sp>
        <p:nvSpPr>
          <p:cNvPr id="9" name="Rounded Rectangle 8"/>
          <p:cNvSpPr/>
          <p:nvPr/>
        </p:nvSpPr>
        <p:spPr>
          <a:xfrm>
            <a:off x="1028700" y="4221480"/>
            <a:ext cx="2971800" cy="7620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localhost</a:t>
            </a:r>
          </a:p>
          <a:p>
            <a:pPr algn="ctr"/>
            <a:r>
              <a:rPr lang="en-US" dirty="0" err="1"/>
              <a:t>GameClientProxy</a:t>
            </a:r>
            <a:endParaRPr lang="da-DK" dirty="0"/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4000500" y="4457700"/>
            <a:ext cx="1257300" cy="762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3C4754-AAE3-0BC1-F3F4-E7BFCBC13BC6}"/>
              </a:ext>
            </a:extLst>
          </p:cNvPr>
          <p:cNvCxnSpPr>
            <a:cxnSpLocks/>
          </p:cNvCxnSpPr>
          <p:nvPr/>
        </p:nvCxnSpPr>
        <p:spPr>
          <a:xfrm flipH="1">
            <a:off x="4000500" y="4762500"/>
            <a:ext cx="1257300" cy="0"/>
          </a:xfrm>
          <a:prstGeom prst="line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3D97C79-068B-BEA6-B7C0-E668F179A6C1}"/>
              </a:ext>
            </a:extLst>
          </p:cNvPr>
          <p:cNvSpPr/>
          <p:nvPr/>
        </p:nvSpPr>
        <p:spPr>
          <a:xfrm>
            <a:off x="4343400" y="4914900"/>
            <a:ext cx="762000" cy="22098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Impossible</a:t>
            </a:r>
          </a:p>
        </p:txBody>
      </p:sp>
    </p:spTree>
    <p:extLst>
      <p:ext uri="{BB962C8B-B14F-4D97-AF65-F5344CB8AC3E}">
        <p14:creationId xmlns:p14="http://schemas.microsoft.com/office/powerpoint/2010/main" val="3613735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Observer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does that lead us?</a:t>
            </a:r>
          </a:p>
          <a:p>
            <a:pPr lvl="1"/>
            <a:r>
              <a:rPr lang="en-US" dirty="0" err="1"/>
              <a:t>FRDS.Broker</a:t>
            </a:r>
            <a:r>
              <a:rPr lang="en-US" dirty="0"/>
              <a:t> is a lousy framework! 		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No, but it respects the client-server paradigm, as REST does…</a:t>
            </a:r>
          </a:p>
          <a:p>
            <a:pPr lvl="2"/>
            <a:r>
              <a:rPr lang="en-US" i="1" dirty="0">
                <a:sym typeface="Wingdings" panose="05000000000000000000" pitchFamily="2" charset="2"/>
              </a:rPr>
              <a:t>It is not allowed, because it is an architecturally bad idea…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Build observer handling into the </a:t>
            </a:r>
            <a:r>
              <a:rPr lang="en-US" dirty="0" err="1">
                <a:sym typeface="Wingdings" panose="05000000000000000000" pitchFamily="2" charset="2"/>
              </a:rPr>
              <a:t>GameClientProxy</a:t>
            </a:r>
            <a:r>
              <a:rPr lang="en-US" dirty="0">
                <a:sym typeface="Wingdings" panose="05000000000000000000" pitchFamily="2" charset="2"/>
              </a:rPr>
              <a:t>?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Hm…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b="1" dirty="0">
                <a:sym typeface="Wingdings" panose="05000000000000000000" pitchFamily="2" charset="2"/>
              </a:rPr>
              <a:t>Exercise</a:t>
            </a:r>
            <a:r>
              <a:rPr lang="en-US" dirty="0">
                <a:sym typeface="Wingdings" panose="05000000000000000000" pitchFamily="2" charset="2"/>
              </a:rPr>
              <a:t>: What is difficult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here???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009900"/>
            <a:ext cx="3705225" cy="1422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305300"/>
            <a:ext cx="3797735" cy="46672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343400" y="3314700"/>
            <a:ext cx="31242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190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Observer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HotStone</a:t>
            </a:r>
            <a:r>
              <a:rPr lang="en-US" dirty="0"/>
              <a:t> is a really tricky game, as the open-ended world of ‘card effects’ and ‘hero powers’ allows new variants to be made </a:t>
            </a:r>
            <a:r>
              <a:rPr lang="en-US" i="1" dirty="0"/>
              <a:t>but only the server knows what happened!</a:t>
            </a:r>
          </a:p>
          <a:p>
            <a:pPr lvl="1"/>
            <a:r>
              <a:rPr lang="en-US" dirty="0"/>
              <a:t>The idea, nevertheless, may make sense in other games</a:t>
            </a:r>
            <a:endParaRPr lang="en-US" i="1" dirty="0"/>
          </a:p>
          <a:p>
            <a:r>
              <a:rPr lang="en-US" dirty="0"/>
              <a:t>What ever we do client side, it will always be a </a:t>
            </a:r>
            <a:r>
              <a:rPr lang="en-US" i="1" dirty="0"/>
              <a:t>qualified guess</a:t>
            </a:r>
          </a:p>
          <a:p>
            <a:pPr lvl="1"/>
            <a:r>
              <a:rPr lang="en-US" dirty="0"/>
              <a:t>And we </a:t>
            </a:r>
            <a:r>
              <a:rPr lang="en-US" i="1" dirty="0"/>
              <a:t>will guess wrong!!!</a:t>
            </a:r>
          </a:p>
          <a:p>
            <a:pPr lvl="2"/>
            <a:r>
              <a:rPr lang="en-US" i="1" dirty="0"/>
              <a:t>Inconsistent GUI	Findus sees one thing, </a:t>
            </a:r>
            <a:r>
              <a:rPr lang="en-US" i="1" dirty="0" err="1"/>
              <a:t>Peddersen</a:t>
            </a:r>
            <a:r>
              <a:rPr lang="en-US" i="1" dirty="0"/>
              <a:t> another</a:t>
            </a:r>
          </a:p>
          <a:p>
            <a:pPr lvl="2"/>
            <a:endParaRPr lang="en-US" i="1" dirty="0"/>
          </a:p>
          <a:p>
            <a:r>
              <a:rPr lang="en-US" b="1" i="1" dirty="0"/>
              <a:t>Proposal rejected!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62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path you will take in the Broker II is a </a:t>
            </a:r>
            <a:r>
              <a:rPr lang="en-US" i="1" dirty="0"/>
              <a:t>performance wise catastrophe</a:t>
            </a:r>
            <a:r>
              <a:rPr lang="en-US" dirty="0"/>
              <a:t> – but it works!</a:t>
            </a:r>
          </a:p>
          <a:p>
            <a:pPr lvl="1"/>
            <a:r>
              <a:rPr lang="en-US" dirty="0"/>
              <a:t>SWEA is foremost a learning experience, not product development…</a:t>
            </a:r>
          </a:p>
          <a:p>
            <a:r>
              <a:rPr lang="en-US" b="1" dirty="0"/>
              <a:t>The Brute Force Redraw Approach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 because it is very expensive performance wise…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(and energy-wise )</a:t>
            </a:r>
            <a:endParaRPr lang="en-US" dirty="0"/>
          </a:p>
          <a:p>
            <a:endParaRPr lang="en-US" b="1" dirty="0"/>
          </a:p>
          <a:p>
            <a:r>
              <a:rPr lang="en-US" dirty="0"/>
              <a:t>Proposal: </a:t>
            </a:r>
            <a:r>
              <a:rPr lang="en-US" i="1" dirty="0"/>
              <a:t>As we do not know what happened, we simply redraw everything upon every mutation call…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67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 Force Redraw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Fortunately </a:t>
            </a:r>
            <a:r>
              <a:rPr lang="en-US" dirty="0" err="1"/>
              <a:t>MiniDraw</a:t>
            </a:r>
            <a:r>
              <a:rPr lang="en-US" dirty="0"/>
              <a:t> has the method required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the delivered </a:t>
            </a:r>
            <a:r>
              <a:rPr lang="en-US" dirty="0" err="1"/>
              <a:t>HotStoneDrawing</a:t>
            </a:r>
            <a:r>
              <a:rPr lang="en-US" dirty="0"/>
              <a:t> implementation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Downside</a:t>
            </a:r>
          </a:p>
          <a:p>
            <a:pPr lvl="1"/>
            <a:r>
              <a:rPr lang="en-US" dirty="0"/>
              <a:t>About 40-50 remote calls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485900"/>
            <a:ext cx="5460023" cy="6858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249" y="4364123"/>
            <a:ext cx="3152775" cy="1247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D093A6-9E0E-9844-0E93-A42C9B3D4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2735147"/>
            <a:ext cx="4305901" cy="14384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99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CDEA-01F2-44DE-A393-C1F9D899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Broker 2.1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9EEB2-24DE-40CC-96CF-2C3F807C9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TDD the Game methods that handles object references.</a:t>
            </a:r>
          </a:p>
          <a:p>
            <a:r>
              <a:rPr lang="en-US" dirty="0"/>
              <a:t>That is, write JUnit tests that implement the FRDS method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1C3CC-A5B8-4DFF-B012-67CF0A0FB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F9C44-53D5-4830-8937-9170DB93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325F0-E81E-4A61-9F37-0707BD1C8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F05305-CA96-4F48-9334-1CDF8695E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112" y="2066276"/>
            <a:ext cx="6458388" cy="20373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406371"/>
            <a:ext cx="6673310" cy="7122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3682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do I need a </a:t>
            </a:r>
            <a:r>
              <a:rPr lang="en-US" i="1" dirty="0"/>
              <a:t>brute force redraw?</a:t>
            </a:r>
          </a:p>
          <a:p>
            <a:pPr lvl="1"/>
            <a:r>
              <a:rPr lang="en-US" dirty="0"/>
              <a:t>Upon every mutator call…</a:t>
            </a:r>
          </a:p>
          <a:p>
            <a:r>
              <a:rPr lang="en-US" dirty="0"/>
              <a:t>Who makes the mutator calls?</a:t>
            </a:r>
          </a:p>
          <a:p>
            <a:pPr lvl="1"/>
            <a:r>
              <a:rPr lang="en-US" dirty="0"/>
              <a:t>The tools</a:t>
            </a:r>
          </a:p>
          <a:p>
            <a:r>
              <a:rPr lang="en-US" dirty="0"/>
              <a:t>Who delegates to the tools?</a:t>
            </a:r>
          </a:p>
          <a:p>
            <a:pPr lvl="1"/>
            <a:r>
              <a:rPr lang="en-US" dirty="0"/>
              <a:t>The State tool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One small optimization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No redraw for null tool 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110322"/>
            <a:ext cx="3514725" cy="202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55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(Counting Decorator)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get an idea of amount of client requestor calls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1570979"/>
            <a:ext cx="4248150" cy="476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2302326"/>
            <a:ext cx="7353300" cy="11103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AA0FBE-0DA5-1980-AAAA-22BD72C2C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775" y="3688225"/>
            <a:ext cx="3152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683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420C7-9B07-A83B-26CC-31B0A999EE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… Back to the Tool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F152FE-E634-39A0-735D-F1391CCA97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967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actually almost done!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new state tool which is </a:t>
            </a:r>
            <a:r>
              <a:rPr lang="en-US" i="1" dirty="0"/>
              <a:t>almost identical but not quite</a:t>
            </a:r>
          </a:p>
          <a:p>
            <a:endParaRPr lang="en-US" i="1" dirty="0"/>
          </a:p>
          <a:p>
            <a:endParaRPr lang="en-US" i="1" dirty="0"/>
          </a:p>
          <a:p>
            <a:pPr lvl="1"/>
            <a:r>
              <a:rPr lang="en-US" i="1" dirty="0"/>
              <a:t>Which, qua the previous analysis, does brute force redrawing after each mutation call…</a:t>
            </a:r>
            <a:endParaRPr lang="en-US" dirty="0"/>
          </a:p>
          <a:p>
            <a:r>
              <a:rPr lang="en-US" dirty="0"/>
              <a:t>In addition, there is one new button to cope with:</a:t>
            </a:r>
          </a:p>
          <a:p>
            <a:pPr lvl="1"/>
            <a:r>
              <a:rPr lang="en-US" dirty="0"/>
              <a:t>The ‘refresh’ button</a:t>
            </a:r>
          </a:p>
          <a:p>
            <a:pPr lvl="2"/>
            <a:r>
              <a:rPr lang="en-US" dirty="0"/>
              <a:t>You tool must handle clicking this…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15353"/>
            <a:ext cx="5314950" cy="438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4ED1C7-B84E-822D-7038-F56E1ACB1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4229100"/>
            <a:ext cx="2333951" cy="8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10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OpponentButtonTool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should an </a:t>
            </a:r>
            <a:r>
              <a:rPr lang="en-US" dirty="0" err="1"/>
              <a:t>OpponentButtonTool</a:t>
            </a:r>
            <a:r>
              <a:rPr lang="en-US" dirty="0"/>
              <a:t> do?</a:t>
            </a:r>
          </a:p>
          <a:p>
            <a:pPr lvl="1"/>
            <a:r>
              <a:rPr lang="en-US" dirty="0"/>
              <a:t>Well – redraw the GUI, right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One missing thing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The Blue Message boxes are gone </a:t>
            </a:r>
          </a:p>
          <a:p>
            <a:pPr lvl="1"/>
            <a:r>
              <a:rPr lang="en-US" i="1" dirty="0">
                <a:sym typeface="Wingdings" panose="05000000000000000000" pitchFamily="2" charset="2"/>
              </a:rPr>
              <a:t>Leave it at that is quite ok…</a:t>
            </a:r>
          </a:p>
          <a:p>
            <a:pPr lvl="2"/>
            <a:r>
              <a:rPr lang="en-US" i="1" dirty="0">
                <a:sym typeface="Wingdings" panose="05000000000000000000" pitchFamily="2" charset="2"/>
              </a:rPr>
              <a:t>Same argument – we do not know what to write in them</a:t>
            </a:r>
          </a:p>
          <a:p>
            <a:pPr lvl="2"/>
            <a:endParaRPr lang="en-US" i="1" dirty="0">
              <a:sym typeface="Wingdings" panose="05000000000000000000" pitchFamily="2" charset="2"/>
            </a:endParaRPr>
          </a:p>
          <a:p>
            <a:pPr lvl="1"/>
            <a:r>
              <a:rPr lang="en-US" i="1" dirty="0">
                <a:sym typeface="Wingdings" panose="05000000000000000000" pitchFamily="2" charset="2"/>
              </a:rPr>
              <a:t>[How come Henrik’s remote game does include them???]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469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712B4-D9C4-09FE-FCBB-045E59976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Third/Forth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0B8C3-595B-CBF9-7430-50F8D58A5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performance penalty is problematic</a:t>
            </a:r>
          </a:p>
          <a:p>
            <a:pPr lvl="1"/>
            <a:r>
              <a:rPr lang="en-US" dirty="0"/>
              <a:t>Testing on localhost is probably OK</a:t>
            </a:r>
          </a:p>
          <a:p>
            <a:pPr lvl="1"/>
            <a:r>
              <a:rPr lang="en-US" dirty="0"/>
              <a:t>Having a server in Amsterdam is not OK</a:t>
            </a:r>
          </a:p>
          <a:p>
            <a:pPr lvl="1"/>
            <a:endParaRPr lang="en-US" dirty="0"/>
          </a:p>
          <a:p>
            <a:r>
              <a:rPr lang="en-US" dirty="0"/>
              <a:t>I will discuss another path taken in the </a:t>
            </a:r>
            <a:r>
              <a:rPr lang="en-US" dirty="0" err="1"/>
              <a:t>HotStone</a:t>
            </a:r>
            <a:r>
              <a:rPr lang="en-US" dirty="0"/>
              <a:t> game server…</a:t>
            </a:r>
          </a:p>
          <a:p>
            <a:pPr lvl="1"/>
            <a:r>
              <a:rPr lang="en-US" dirty="0"/>
              <a:t>… in my energy-efficiency talk</a:t>
            </a:r>
          </a:p>
          <a:p>
            <a:pPr lvl="2"/>
            <a:r>
              <a:rPr lang="en-US" dirty="0"/>
              <a:t>Zillions of network calls wastes quite a lot of energy!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1F71B-49F1-E98F-62D4-B9E7CF09B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11F6D-09A3-7F6E-7AFC-CB8136A5C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53C3D-CD5E-244F-3579-B54E197BF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65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B616E-31CC-485F-A949-00EC80042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Broker 2.3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0108F-0E17-4305-B1E6-CA43FAC2A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the ‘blob invoker’ from 2.2 into </a:t>
            </a:r>
            <a:r>
              <a:rPr lang="en-US" dirty="0" err="1"/>
              <a:t>subinvokers</a:t>
            </a:r>
            <a:r>
              <a:rPr lang="en-US" dirty="0"/>
              <a:t>, following the principles in multi type dispatch.</a:t>
            </a:r>
          </a:p>
          <a:p>
            <a:r>
              <a:rPr lang="en-US" dirty="0"/>
              <a:t>Ala</a:t>
            </a:r>
          </a:p>
          <a:p>
            <a:pPr lvl="1"/>
            <a:r>
              <a:rPr lang="en-US" dirty="0" err="1"/>
              <a:t>RootInvoker</a:t>
            </a:r>
            <a:endParaRPr lang="en-US" dirty="0"/>
          </a:p>
          <a:p>
            <a:pPr lvl="2"/>
            <a:r>
              <a:rPr lang="en-US" dirty="0"/>
              <a:t>Delegating to</a:t>
            </a:r>
          </a:p>
          <a:p>
            <a:pPr lvl="3"/>
            <a:r>
              <a:rPr lang="en-US" dirty="0" err="1"/>
              <a:t>GameInvoker</a:t>
            </a:r>
            <a:endParaRPr lang="en-US" dirty="0"/>
          </a:p>
          <a:p>
            <a:pPr lvl="3"/>
            <a:r>
              <a:rPr lang="en-US" dirty="0" err="1"/>
              <a:t>CardInvoker</a:t>
            </a:r>
            <a:endParaRPr lang="en-US" dirty="0"/>
          </a:p>
          <a:p>
            <a:pPr lvl="3"/>
            <a:r>
              <a:rPr lang="en-US" dirty="0" err="1"/>
              <a:t>HeroInvoker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FRDS §5.4 issue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FBC4A-01C5-4E5C-8FD3-145679E4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3A5CC-0B8B-465C-92FD-337C426F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E11B4-C1AD-4228-A2FF-C7D354A3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8004E7-0A99-447A-803A-9635D1E48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943100"/>
            <a:ext cx="413730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590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0EE6B-16EC-E6FF-9192-933CD36F5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Broker 2.3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24157-D953-DEB9-3BE0-96CE6F5CE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exercise </a:t>
            </a:r>
            <a:r>
              <a:rPr lang="en-US" i="1" dirty="0"/>
              <a:t>does</a:t>
            </a:r>
            <a:r>
              <a:rPr lang="en-US" dirty="0"/>
              <a:t> give points in your score, but…</a:t>
            </a:r>
          </a:p>
          <a:p>
            <a:endParaRPr lang="en-US" dirty="0"/>
          </a:p>
          <a:p>
            <a:r>
              <a:rPr lang="en-US" dirty="0"/>
              <a:t>It is valid to skip it entirely</a:t>
            </a:r>
          </a:p>
          <a:p>
            <a:pPr lvl="1"/>
            <a:r>
              <a:rPr lang="en-US" dirty="0"/>
              <a:t>Permanently on the backlog</a:t>
            </a:r>
          </a:p>
          <a:p>
            <a:pPr lvl="1"/>
            <a:endParaRPr lang="en-US" dirty="0"/>
          </a:p>
          <a:p>
            <a:r>
              <a:rPr lang="en-US" dirty="0"/>
              <a:t>At the Exam, I have yet to see a student who solves the exam exercise so fast, that we get to discuss multitype dispatch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3536A-8F95-8A11-212F-B914421E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D2C4C-B6AD-F72C-13F6-9ACC2C37E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7026F-9A04-6EB7-DD0A-332EFC18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690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8ADE7-B913-CCFA-7243-CAA6957E08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Side Note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83B148-1B6E-A6F4-0F2B-892EBBC13E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I have solved the </a:t>
            </a:r>
            <a:br>
              <a:rPr lang="en-US" dirty="0"/>
            </a:br>
            <a:r>
              <a:rPr lang="en-US" dirty="0"/>
              <a:t>‘missing Observer’ issue.</a:t>
            </a:r>
          </a:p>
          <a:p>
            <a:r>
              <a:rPr lang="en-US" dirty="0"/>
              <a:t>In a Compositional Way</a:t>
            </a:r>
          </a:p>
        </p:txBody>
      </p:sp>
      <p:sp>
        <p:nvSpPr>
          <p:cNvPr id="4" name="Rounded Rectangle 3"/>
          <p:cNvSpPr/>
          <p:nvPr/>
        </p:nvSpPr>
        <p:spPr>
          <a:xfrm rot="1072274">
            <a:off x="4780285" y="1168666"/>
            <a:ext cx="3886200" cy="975255"/>
          </a:xfrm>
          <a:prstGeom prst="round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Optional Material!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Do not implement this </a:t>
            </a:r>
            <a:r>
              <a:rPr lang="en-US" sz="2400" b="1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da-DK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820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917BF-FEF2-E6A2-F2F3-04802D79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9C955-661B-32C3-99D1-F8C7AB5A1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observer events are there!</a:t>
            </a:r>
          </a:p>
          <a:p>
            <a:pPr lvl="1"/>
            <a:r>
              <a:rPr lang="en-US" dirty="0"/>
              <a:t>They happen on the server side</a:t>
            </a:r>
          </a:p>
          <a:p>
            <a:r>
              <a:rPr lang="en-US" dirty="0"/>
              <a:t>We just can’t get them over the network</a:t>
            </a:r>
          </a:p>
          <a:p>
            <a:pPr lvl="1"/>
            <a:r>
              <a:rPr lang="en-US" dirty="0"/>
              <a:t>Broker does not allow </a:t>
            </a:r>
            <a:r>
              <a:rPr lang="en-US" i="1" dirty="0"/>
              <a:t>server to call an Observer on client</a:t>
            </a:r>
          </a:p>
          <a:p>
            <a:pPr lvl="1"/>
            <a:r>
              <a:rPr lang="en-US" dirty="0"/>
              <a:t>Only Pass-by-Value</a:t>
            </a:r>
          </a:p>
          <a:p>
            <a:pPr lvl="1"/>
            <a:endParaRPr lang="en-US" dirty="0"/>
          </a:p>
          <a:p>
            <a:r>
              <a:rPr lang="en-US" dirty="0"/>
              <a:t>One Solution:</a:t>
            </a:r>
          </a:p>
          <a:p>
            <a:pPr lvl="1"/>
            <a:r>
              <a:rPr lang="en-US" i="1" dirty="0"/>
              <a:t>Record</a:t>
            </a:r>
            <a:r>
              <a:rPr lang="en-US" dirty="0"/>
              <a:t> observer events as ‘pass-by-value’ objects on server</a:t>
            </a:r>
          </a:p>
          <a:p>
            <a:pPr lvl="1"/>
            <a:r>
              <a:rPr lang="en-US" i="1" dirty="0"/>
              <a:t>Transfer </a:t>
            </a:r>
            <a:r>
              <a:rPr lang="en-US" dirty="0"/>
              <a:t>this List&lt;</a:t>
            </a:r>
            <a:r>
              <a:rPr lang="en-US" dirty="0" err="1"/>
              <a:t>ObserverEvent</a:t>
            </a:r>
            <a:r>
              <a:rPr lang="en-US" dirty="0"/>
              <a:t>&gt; to client</a:t>
            </a:r>
          </a:p>
          <a:p>
            <a:pPr lvl="1"/>
            <a:r>
              <a:rPr lang="en-US" i="1" dirty="0"/>
              <a:t>Replay </a:t>
            </a:r>
            <a:r>
              <a:rPr lang="en-US" dirty="0"/>
              <a:t>this list of events on the client side</a:t>
            </a:r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6EA5B-03EC-6231-5617-391010B66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64666-798F-2685-6E07-03C6FD83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EF751-DB36-7DE0-B582-79A5C6A0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57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doing it ‘depth-first’</a:t>
            </a:r>
          </a:p>
          <a:p>
            <a:pPr lvl="1"/>
            <a:r>
              <a:rPr lang="en-US" dirty="0"/>
              <a:t>But the first ‘deep dive’ have some issues</a:t>
            </a:r>
          </a:p>
          <a:p>
            <a:r>
              <a:rPr lang="en-US" dirty="0"/>
              <a:t>I recommend to introduce </a:t>
            </a:r>
            <a:r>
              <a:rPr lang="en-US" dirty="0" err="1"/>
              <a:t>AlphaStone</a:t>
            </a:r>
            <a:r>
              <a:rPr lang="en-US" dirty="0"/>
              <a:t> as your servant</a:t>
            </a:r>
          </a:p>
          <a:p>
            <a:pPr lvl="1"/>
            <a:r>
              <a:rPr lang="en-US" dirty="0"/>
              <a:t>To avoid writing too much stub code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On my test list:	“make </a:t>
            </a:r>
            <a:r>
              <a:rPr lang="en-US" dirty="0" err="1"/>
              <a:t>getCardInHand</a:t>
            </a:r>
            <a:r>
              <a:rPr lang="en-US" dirty="0"/>
              <a:t>(Findus, 0) work”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410480"/>
            <a:ext cx="4791075" cy="2190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23889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DA220-E4C4-7DF2-0F2D-4BC363D1C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GameEvent</a:t>
            </a:r>
            <a:r>
              <a:rPr lang="en-US" dirty="0"/>
              <a:t> Recorder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291BA-32CE-F1B7-21BD-6760F8A61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Record all observer events?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66385-A8F9-6B0C-FF9E-EA6D74D31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35FAF-B4F2-AF76-06DE-C9B1C4C5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1188B-20FA-3194-CC36-28B1A49F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54B554-8F54-D5B7-212B-D7B02C2A6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350" y="1544895"/>
            <a:ext cx="5372850" cy="10193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3FD627-7C54-D110-16EC-1EE910561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798" y="3111500"/>
            <a:ext cx="7001852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68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FBEE7-B12F-31C6-873E-19A952154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that observer to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0CF4C-2472-F4D7-92D2-BF7D616D5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Actually need one recorder for each player!</a:t>
            </a:r>
          </a:p>
          <a:p>
            <a:pPr lvl="1"/>
            <a:r>
              <a:rPr lang="en-US" dirty="0"/>
              <a:t>Why?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9036B-DF2C-0098-B3F4-493CFDDB3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6D803-5474-7CB9-11D5-3F9A91FD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3B0B3-A220-3650-1E98-41E7CEBA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E1406A-EF9E-339D-12F5-6DA3621B7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048" y="1990604"/>
            <a:ext cx="5277587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752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A292E-7003-826B-73F9-90AA2400E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26B6C-DD7D-6B63-A4FE-7C23F1C6F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GameClientProxy’s</a:t>
            </a:r>
            <a:r>
              <a:rPr lang="en-US" dirty="0"/>
              <a:t> call of any mutator must now</a:t>
            </a:r>
          </a:p>
          <a:p>
            <a:pPr lvl="1"/>
            <a:r>
              <a:rPr lang="en-US" dirty="0"/>
              <a:t>Ask server for that list of events (and clear it server side)</a:t>
            </a:r>
          </a:p>
          <a:p>
            <a:pPr lvl="1"/>
            <a:r>
              <a:rPr lang="en-US" dirty="0"/>
              <a:t>Replay the events</a:t>
            </a:r>
          </a:p>
          <a:p>
            <a:endParaRPr lang="en-US" dirty="0"/>
          </a:p>
          <a:p>
            <a:r>
              <a:rPr lang="en-US" dirty="0"/>
              <a:t>This is </a:t>
            </a:r>
            <a:r>
              <a:rPr lang="en-US" i="1" dirty="0"/>
              <a:t>not the responsibility of a </a:t>
            </a:r>
            <a:r>
              <a:rPr lang="en-US" i="1" dirty="0" err="1"/>
              <a:t>ClientProxy</a:t>
            </a:r>
            <a:r>
              <a:rPr lang="en-US" i="1" dirty="0"/>
              <a:t>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know the pattern to solve this, right?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2A1EB-CD3B-0181-D1C8-07E2D34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F0F67-3C27-C7BE-FFB6-8113C360B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0C165-0738-D6B8-3B54-BEAFBECD3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520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A334-38D9-2B22-82C8-299297BF8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4F338-8813-13CD-B9C0-839F3F26C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Decorator: Add behavior to existing class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85C38-FAE8-E67A-837D-A9CD0EC9F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363DB-3867-CF14-545C-984E3AC2D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D4F0B-4506-8DC8-8CD5-BF8CE835C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47B45F-C347-23F8-E3CF-A2568F3C6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45158"/>
            <a:ext cx="3410426" cy="5906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B3FD73-37BF-1788-B877-80BDAC2DF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902395"/>
            <a:ext cx="5611008" cy="647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D41172-056B-2161-9B80-D60AB5560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2576644"/>
            <a:ext cx="6573167" cy="2324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3135A8-AC2B-72E8-F647-209C705469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4659" y="5016161"/>
            <a:ext cx="5058481" cy="533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73203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E3746-B8F3-A2AC-C1F5-B75296FDD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4BCC4-5FCF-176E-C469-A0A6F4E2D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Relies on a Hidden Method in the Invoker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1A4EE-211E-2ED3-03BC-0041C3F8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A19E9-F79B-5062-1327-D7F2A126D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0FC34-A1DB-8309-8188-EBBD255DD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0D2644-D18A-C207-6B1E-98978C8D4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89" y="1567070"/>
            <a:ext cx="8202711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D5344C-A7BA-3F67-C396-84261C2BC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448" y="2666708"/>
            <a:ext cx="6658904" cy="2095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27052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398C5-7037-09BF-42A3-AD035A782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Latest Addition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0F0BC-6207-916F-7BBA-2F87207A9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‘auto fetch every 2,5 seconds and reply’</a:t>
            </a:r>
          </a:p>
          <a:p>
            <a:endParaRPr lang="en-US" dirty="0"/>
          </a:p>
          <a:p>
            <a:r>
              <a:rPr lang="en-US" i="1" dirty="0"/>
              <a:t>Not the responsibility of the </a:t>
            </a:r>
            <a:r>
              <a:rPr lang="en-US" i="1" dirty="0" err="1"/>
              <a:t>ReplayDecorator</a:t>
            </a:r>
            <a:endParaRPr lang="en-US" dirty="0"/>
          </a:p>
          <a:p>
            <a:endParaRPr lang="en-US" i="1" dirty="0"/>
          </a:p>
          <a:p>
            <a:r>
              <a:rPr lang="en-US" dirty="0"/>
              <a:t>We know the pattern to solve that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3F5BE-F50B-7EA9-CF41-047731688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A2DB0-CB36-A605-4314-A883A0992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3EA3A-6C57-5B3F-0D42-45A5DBF3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6F1E1E-1CD5-F1D0-6C1B-91486E194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38500"/>
            <a:ext cx="4906060" cy="266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4DA69A-B20C-CBDA-71F5-2629B9D66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861" y="3162300"/>
            <a:ext cx="2383397" cy="20148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89704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4FE1E-7C36-44C8-1B14-5F317E868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a double decorated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67ADE-0425-17BB-4D49-3EF6F6614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the resulting ‘Game’ is a three step process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68ECB-4DA5-0970-C92C-B2DF437A4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1820A-0909-042E-A4C2-34ABE25C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CE0CC-103B-9063-5EE4-EDD1FC897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40C486-9544-4A1F-BA56-7E9AB8391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409700"/>
            <a:ext cx="5120125" cy="358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397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F0310-635D-C694-F77E-83C70DBDA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8D69F-5B7E-20D0-5C35-52434090A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Morale: </a:t>
            </a:r>
          </a:p>
          <a:p>
            <a:pPr lvl="1"/>
            <a:r>
              <a:rPr lang="en-US" dirty="0"/>
              <a:t>I needed to add a lot of complex additional behavior</a:t>
            </a:r>
          </a:p>
          <a:p>
            <a:pPr lvl="1"/>
            <a:r>
              <a:rPr lang="en-US" dirty="0"/>
              <a:t>But I used </a:t>
            </a:r>
            <a:r>
              <a:rPr lang="en-US" b="1" i="1" dirty="0"/>
              <a:t>compositional design</a:t>
            </a:r>
            <a:r>
              <a:rPr lang="en-US" b="1" dirty="0"/>
              <a:t> </a:t>
            </a:r>
            <a:r>
              <a:rPr lang="en-US" dirty="0"/>
              <a:t>to </a:t>
            </a:r>
            <a:r>
              <a:rPr lang="en-US" b="1" dirty="0"/>
              <a:t>change by addition!</a:t>
            </a:r>
            <a:endParaRPr lang="en-US" dirty="0"/>
          </a:p>
          <a:p>
            <a:r>
              <a:rPr lang="en-US" dirty="0"/>
              <a:t>Only </a:t>
            </a:r>
            <a:r>
              <a:rPr lang="en-US" i="1" dirty="0"/>
              <a:t>adding new classes, not changing any!</a:t>
            </a:r>
          </a:p>
          <a:p>
            <a:pPr lvl="1"/>
            <a:r>
              <a:rPr lang="en-US" dirty="0"/>
              <a:t>Event recording by </a:t>
            </a:r>
            <a:r>
              <a:rPr lang="en-US" b="1" dirty="0"/>
              <a:t>adding an observer</a:t>
            </a:r>
            <a:r>
              <a:rPr lang="en-US" dirty="0"/>
              <a:t> server side</a:t>
            </a:r>
          </a:p>
          <a:p>
            <a:pPr lvl="2"/>
            <a:r>
              <a:rPr lang="en-US" dirty="0"/>
              <a:t>And separate classes to record events and replay them</a:t>
            </a:r>
          </a:p>
          <a:p>
            <a:pPr lvl="1"/>
            <a:r>
              <a:rPr lang="en-US" dirty="0"/>
              <a:t>Fetching event list from server by </a:t>
            </a:r>
            <a:r>
              <a:rPr lang="en-US" b="1" dirty="0"/>
              <a:t>adding decorators</a:t>
            </a:r>
            <a:r>
              <a:rPr lang="en-US" b="1" i="1" dirty="0"/>
              <a:t> </a:t>
            </a:r>
            <a:r>
              <a:rPr lang="en-US" dirty="0"/>
              <a:t>on the </a:t>
            </a:r>
            <a:r>
              <a:rPr lang="en-US" dirty="0" err="1"/>
              <a:t>GameClientProxy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All additions are under automated test control!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9F9B2-2EC2-6506-693D-565B8F879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FA4B1-1CBE-A018-AE33-B8B3F7C74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C4794-98B0-4FE7-662A-211B39388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373DBE-4D2D-70E2-03BD-423C1EF8C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037" y="4874923"/>
            <a:ext cx="3677163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986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1EFF6-4ED0-B66E-23A9-339E327274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HotStone</a:t>
            </a:r>
            <a:r>
              <a:rPr lang="en-US" dirty="0"/>
              <a:t> Server Loads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87980D-D853-4B27-29A0-2B1AA5713C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Modern CPUs are bored…</a:t>
            </a:r>
          </a:p>
        </p:txBody>
      </p:sp>
    </p:spTree>
    <p:extLst>
      <p:ext uri="{BB962C8B-B14F-4D97-AF65-F5344CB8AC3E}">
        <p14:creationId xmlns:p14="http://schemas.microsoft.com/office/powerpoint/2010/main" val="33568240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hotstone.littleworld.dk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HotStone</a:t>
            </a:r>
            <a:r>
              <a:rPr lang="en-US" dirty="0"/>
              <a:t> game server – with no games running</a:t>
            </a:r>
          </a:p>
          <a:p>
            <a:pPr lvl="1"/>
            <a:r>
              <a:rPr lang="en-US" dirty="0"/>
              <a:t>Worker</a:t>
            </a:r>
            <a:br>
              <a:rPr lang="en-US" dirty="0"/>
            </a:br>
            <a:r>
              <a:rPr lang="en-US" dirty="0"/>
              <a:t>threads are</a:t>
            </a:r>
            <a:br>
              <a:rPr lang="en-US" dirty="0"/>
            </a:br>
            <a:r>
              <a:rPr lang="en-US" dirty="0"/>
              <a:t>“parked”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HTTP broker</a:t>
            </a:r>
            <a:br>
              <a:rPr lang="en-US" dirty="0"/>
            </a:br>
            <a:r>
              <a:rPr lang="en-US" dirty="0"/>
              <a:t>uses</a:t>
            </a:r>
            <a:br>
              <a:rPr lang="en-US" dirty="0"/>
            </a:br>
            <a:r>
              <a:rPr lang="en-US" dirty="0"/>
              <a:t>Spark-Java</a:t>
            </a:r>
            <a:br>
              <a:rPr lang="en-US" dirty="0"/>
            </a:br>
            <a:r>
              <a:rPr lang="en-US" dirty="0"/>
              <a:t>uses Jetty</a:t>
            </a:r>
          </a:p>
          <a:p>
            <a:pPr lvl="2"/>
            <a:r>
              <a:rPr lang="en-US" dirty="0"/>
              <a:t>Which may</a:t>
            </a:r>
            <a:br>
              <a:rPr lang="en-US" dirty="0"/>
            </a:br>
            <a:r>
              <a:rPr lang="en-US" dirty="0"/>
              <a:t>run up to</a:t>
            </a:r>
            <a:br>
              <a:rPr lang="en-US" dirty="0"/>
            </a:br>
            <a:r>
              <a:rPr lang="en-US" dirty="0"/>
              <a:t>200</a:t>
            </a:r>
            <a:br>
              <a:rPr lang="en-US" dirty="0"/>
            </a:br>
            <a:r>
              <a:rPr lang="en-US" dirty="0"/>
              <a:t>threads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5" y="1480676"/>
            <a:ext cx="5876925" cy="382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75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Take small steps – again a </a:t>
            </a:r>
            <a:r>
              <a:rPr lang="en-US" i="1" dirty="0">
                <a:solidFill>
                  <a:srgbClr val="00B050"/>
                </a:solidFill>
              </a:rPr>
              <a:t>proxy</a:t>
            </a:r>
            <a:r>
              <a:rPr lang="en-US" i="1" dirty="0"/>
              <a:t> step + an </a:t>
            </a:r>
            <a:r>
              <a:rPr lang="en-US" i="1" dirty="0">
                <a:solidFill>
                  <a:srgbClr val="00B050"/>
                </a:solidFill>
              </a:rPr>
              <a:t>invoker</a:t>
            </a:r>
            <a:r>
              <a:rPr lang="en-US" i="1" dirty="0"/>
              <a:t> step</a:t>
            </a:r>
            <a:endParaRPr lang="en-US" dirty="0"/>
          </a:p>
          <a:p>
            <a:pPr lvl="1"/>
            <a:r>
              <a:rPr lang="en-US" dirty="0"/>
              <a:t>(1) Involves making the </a:t>
            </a:r>
            <a:r>
              <a:rPr lang="en-US" dirty="0" err="1"/>
              <a:t>GameClientProxy</a:t>
            </a:r>
            <a:r>
              <a:rPr lang="en-US" dirty="0"/>
              <a:t> method</a:t>
            </a:r>
          </a:p>
          <a:p>
            <a:pPr lvl="2"/>
            <a:r>
              <a:rPr lang="en-US" dirty="0"/>
              <a:t>Request String/</a:t>
            </a:r>
            <a:r>
              <a:rPr lang="en-US" b="1" dirty="0" err="1"/>
              <a:t>objectId</a:t>
            </a:r>
            <a:r>
              <a:rPr lang="en-US" dirty="0"/>
              <a:t> from the server</a:t>
            </a:r>
          </a:p>
          <a:p>
            <a:pPr lvl="2"/>
            <a:r>
              <a:rPr lang="en-US" dirty="0"/>
              <a:t>Wrap that </a:t>
            </a:r>
            <a:r>
              <a:rPr lang="en-US" b="1" dirty="0" err="1"/>
              <a:t>objectId</a:t>
            </a:r>
            <a:r>
              <a:rPr lang="en-US" dirty="0"/>
              <a:t> in a </a:t>
            </a:r>
            <a:r>
              <a:rPr lang="en-US" dirty="0" err="1"/>
              <a:t>CardClientProxy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(2) Involves making the Invoker handling</a:t>
            </a:r>
          </a:p>
          <a:p>
            <a:pPr lvl="3"/>
            <a:r>
              <a:rPr lang="en-US" dirty="0"/>
              <a:t>If </a:t>
            </a:r>
            <a:r>
              <a:rPr lang="en-US" dirty="0" err="1"/>
              <a:t>OpName.equals</a:t>
            </a:r>
            <a:r>
              <a:rPr lang="en-US" dirty="0"/>
              <a:t>(GAME_GET_CARD_IN_HAND)</a:t>
            </a:r>
          </a:p>
          <a:p>
            <a:pPr lvl="4"/>
            <a:r>
              <a:rPr lang="en-US" dirty="0"/>
              <a:t>Ask game for the card	- servant upcall</a:t>
            </a:r>
          </a:p>
          <a:p>
            <a:pPr lvl="4"/>
            <a:r>
              <a:rPr lang="en-US" dirty="0"/>
              <a:t>Return the card’s </a:t>
            </a:r>
            <a:r>
              <a:rPr lang="en-US" b="1" dirty="0" err="1"/>
              <a:t>objectId</a:t>
            </a:r>
            <a:r>
              <a:rPr lang="en-US" dirty="0"/>
              <a:t> as serialized JSON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628900"/>
            <a:ext cx="7448550" cy="6101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22" y="4703239"/>
            <a:ext cx="7088505" cy="54702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A98CB7E-BC29-1B63-A9F5-54CF4B564483}"/>
              </a:ext>
            </a:extLst>
          </p:cNvPr>
          <p:cNvSpPr/>
          <p:nvPr/>
        </p:nvSpPr>
        <p:spPr>
          <a:xfrm>
            <a:off x="1828800" y="4991100"/>
            <a:ext cx="2667000" cy="30427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744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hotstone.littleworld.dk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300 concurrent games running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77550"/>
            <a:ext cx="5943600" cy="394165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B6DE19-A1FA-84A1-034F-B1BE892F5963}"/>
              </a:ext>
            </a:extLst>
          </p:cNvPr>
          <p:cNvSpPr/>
          <p:nvPr/>
        </p:nvSpPr>
        <p:spPr>
          <a:xfrm rot="342873">
            <a:off x="7315200" y="2781300"/>
            <a:ext cx="1524000" cy="158723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Still way from</a:t>
            </a:r>
            <a:br>
              <a:rPr lang="en-US" dirty="0"/>
            </a:br>
            <a:r>
              <a:rPr lang="en-US" dirty="0"/>
              <a:t>begin</a:t>
            </a:r>
            <a:br>
              <a:rPr lang="en-US" dirty="0"/>
            </a:br>
            <a:r>
              <a:rPr lang="en-US" dirty="0"/>
              <a:t>loaded</a:t>
            </a:r>
          </a:p>
        </p:txBody>
      </p:sp>
    </p:spTree>
    <p:extLst>
      <p:ext uri="{BB962C8B-B14F-4D97-AF65-F5344CB8AC3E}">
        <p14:creationId xmlns:p14="http://schemas.microsoft.com/office/powerpoint/2010/main" val="4903983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44D4-684A-41B6-AA1B-EBD96EC255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84093-EBF5-4302-B4E7-DA50DE0963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Happy Coding...</a:t>
            </a:r>
          </a:p>
        </p:txBody>
      </p:sp>
    </p:spTree>
    <p:extLst>
      <p:ext uri="{BB962C8B-B14F-4D97-AF65-F5344CB8AC3E}">
        <p14:creationId xmlns:p14="http://schemas.microsoft.com/office/powerpoint/2010/main" val="1822352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Steps - </a:t>
            </a:r>
            <a:r>
              <a:rPr lang="en-US" dirty="0" err="1"/>
              <a:t>FakeIt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 But the test case likely fails (it did for me) – why?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Because we still have </a:t>
            </a:r>
            <a:r>
              <a:rPr lang="en-US" dirty="0" err="1"/>
              <a:t>FakeIt</a:t>
            </a:r>
            <a:r>
              <a:rPr lang="en-US" dirty="0"/>
              <a:t> lookup code for the card!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 test drive the invoker side’s</a:t>
            </a:r>
          </a:p>
          <a:p>
            <a:pPr lvl="1"/>
            <a:r>
              <a:rPr lang="en-US" dirty="0"/>
              <a:t>Insert (card id, card) mapping in a </a:t>
            </a:r>
            <a:r>
              <a:rPr lang="en-US" b="1" dirty="0"/>
              <a:t>name service</a:t>
            </a:r>
          </a:p>
          <a:p>
            <a:pPr lvl="1"/>
            <a:r>
              <a:rPr lang="en-US" dirty="0"/>
              <a:t>Refactor the fake ‘</a:t>
            </a:r>
            <a:r>
              <a:rPr lang="en-US" dirty="0" err="1"/>
              <a:t>lookupCard</a:t>
            </a:r>
            <a:r>
              <a:rPr lang="en-US" dirty="0"/>
              <a:t>()’ method into a proper </a:t>
            </a:r>
            <a:r>
              <a:rPr lang="en-US" dirty="0" err="1"/>
              <a:t>impl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2" y="1485900"/>
            <a:ext cx="2009775" cy="619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757" y="2857500"/>
            <a:ext cx="4943475" cy="73342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129087" y="3238500"/>
            <a:ext cx="1918145" cy="35242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B73F0E-537C-A79D-6DA8-7F8481E45144}"/>
              </a:ext>
            </a:extLst>
          </p:cNvPr>
          <p:cNvSpPr/>
          <p:nvPr/>
        </p:nvSpPr>
        <p:spPr>
          <a:xfrm>
            <a:off x="5638800" y="4914900"/>
            <a:ext cx="2743200" cy="58102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One method done; repeat until all covered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13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several ways to generate ID’s</a:t>
            </a:r>
          </a:p>
          <a:p>
            <a:pPr lvl="1"/>
            <a:r>
              <a:rPr lang="en-US" dirty="0"/>
              <a:t>Invoker can do it</a:t>
            </a:r>
          </a:p>
          <a:p>
            <a:pPr lvl="1"/>
            <a:r>
              <a:rPr lang="en-US" dirty="0"/>
              <a:t>Domain object can do it</a:t>
            </a:r>
          </a:p>
          <a:p>
            <a:r>
              <a:rPr lang="en-US" dirty="0"/>
              <a:t>IDs are rather pervasive (Read: all objects need it, even the client proxy) in a distributed setting so my recommendation is a </a:t>
            </a:r>
            <a:r>
              <a:rPr lang="en-US" i="1" dirty="0"/>
              <a:t>role interface on the domain obj:</a:t>
            </a:r>
            <a:endParaRPr lang="en-US" dirty="0"/>
          </a:p>
          <a:p>
            <a:pPr lvl="1"/>
            <a:r>
              <a:rPr lang="en-US" dirty="0" err="1"/>
              <a:t>RoleInterface</a:t>
            </a:r>
            <a:r>
              <a:rPr lang="en-US" dirty="0"/>
              <a:t>:	</a:t>
            </a:r>
            <a:r>
              <a:rPr lang="en-US" i="1" dirty="0"/>
              <a:t>interface Identifiable { String </a:t>
            </a:r>
            <a:r>
              <a:rPr lang="en-US" i="1" dirty="0" err="1"/>
              <a:t>getId</a:t>
            </a:r>
            <a:r>
              <a:rPr lang="en-US" i="1" dirty="0"/>
              <a:t>(); }</a:t>
            </a:r>
          </a:p>
          <a:p>
            <a:pPr lvl="1"/>
            <a:r>
              <a:rPr lang="en-US" dirty="0"/>
              <a:t>Let Card and Hero extend that interface</a:t>
            </a:r>
          </a:p>
          <a:p>
            <a:pPr lvl="1"/>
            <a:r>
              <a:rPr lang="en-US" dirty="0"/>
              <a:t>Let constructor create a random id ala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457" y="4457700"/>
            <a:ext cx="3908778" cy="381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9756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D7EF1-F090-B4CC-1B1A-157A7E1CA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Pass-By-Ref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5471E-8DFD-A264-F715-E122DF220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Game have many methods whose parameters are object references</a:t>
            </a:r>
          </a:p>
          <a:p>
            <a:endParaRPr lang="en-US" i="1" dirty="0"/>
          </a:p>
          <a:p>
            <a:r>
              <a:rPr lang="en-US" i="1" dirty="0"/>
              <a:t>But – they are server created objects, so no problem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B7811-CA6E-A079-3EE8-29936511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727B0-4D7A-F315-EAED-851557E74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4A02F-86CC-1CE1-1F78-A560A724F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9EDDD-62C7-8544-7A0B-A7ECAF112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409700"/>
            <a:ext cx="3733800" cy="428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6359CF1-DA0E-4AAC-BDD8-DEDB813CC387}"/>
              </a:ext>
            </a:extLst>
          </p:cNvPr>
          <p:cNvSpPr/>
          <p:nvPr/>
        </p:nvSpPr>
        <p:spPr>
          <a:xfrm>
            <a:off x="5122652" y="1603796"/>
            <a:ext cx="914400" cy="22807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183BB8-C495-8DF3-428D-0196ADB2D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581" y="2820145"/>
            <a:ext cx="5557837" cy="17388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C3AE30D-3C6A-FB4C-E191-62A3C8197781}"/>
              </a:ext>
            </a:extLst>
          </p:cNvPr>
          <p:cNvSpPr/>
          <p:nvPr/>
        </p:nvSpPr>
        <p:spPr>
          <a:xfrm>
            <a:off x="2311878" y="3983248"/>
            <a:ext cx="4478548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71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</a:t>
            </a:r>
            <a:r>
              <a:rPr lang="en-US" dirty="0" err="1"/>
              <a:t>FakeIt</a:t>
            </a:r>
            <a:r>
              <a:rPr lang="en-US" dirty="0"/>
              <a:t> / Scaffolding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you start removing the scaffolding/fake it code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 other tests may fail…</a:t>
            </a:r>
          </a:p>
          <a:p>
            <a:pPr lvl="1"/>
            <a:r>
              <a:rPr lang="en-US" b="1" dirty="0"/>
              <a:t>Huh – what is going 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284" y="1409700"/>
            <a:ext cx="5181600" cy="866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274116-949D-CE2D-AB1C-E3E603EC6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659510"/>
            <a:ext cx="3371850" cy="895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Connector 9"/>
          <p:cNvCxnSpPr/>
          <p:nvPr/>
        </p:nvCxnSpPr>
        <p:spPr>
          <a:xfrm>
            <a:off x="838200" y="2430910"/>
            <a:ext cx="2667000" cy="152400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14400" y="2126110"/>
            <a:ext cx="2438400" cy="190500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4210050" y="2964310"/>
            <a:ext cx="904875" cy="590550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0868" y="2897635"/>
            <a:ext cx="3476625" cy="723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3954910"/>
            <a:ext cx="2590800" cy="447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5167" y="4513739"/>
            <a:ext cx="4257675" cy="6583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95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 w="57150">
          <a:solidFill>
            <a:srgbClr val="C0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2754</TotalTime>
  <Words>2630</Words>
  <Application>Microsoft Office PowerPoint</Application>
  <PresentationFormat>On-screen Show (16:10)</PresentationFormat>
  <Paragraphs>501</Paragraphs>
  <Slides>51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Wingdings</vt:lpstr>
      <vt:lpstr>Office Theme</vt:lpstr>
      <vt:lpstr>Software Engineering and Architecture</vt:lpstr>
      <vt:lpstr>Broker II</vt:lpstr>
      <vt:lpstr>Broker 2.1</vt:lpstr>
      <vt:lpstr>Small Steps</vt:lpstr>
      <vt:lpstr>Small Steps</vt:lpstr>
      <vt:lpstr>Small Steps - FakeIt</vt:lpstr>
      <vt:lpstr>ID Generation</vt:lpstr>
      <vt:lpstr>Pass-By-Ref Parameters</vt:lpstr>
      <vt:lpstr>Removing FakeIt / Scaffolding</vt:lpstr>
      <vt:lpstr>Removing Scaffolding</vt:lpstr>
      <vt:lpstr>Removing Scaffolding</vt:lpstr>
      <vt:lpstr>Iterables</vt:lpstr>
      <vt:lpstr>List&lt;Something&gt;</vt:lpstr>
      <vt:lpstr>List&lt;String&gt;</vt:lpstr>
      <vt:lpstr>2.2 System Testing</vt:lpstr>
      <vt:lpstr>Product Goal: Full system</vt:lpstr>
      <vt:lpstr>Limitation: No Observer</vt:lpstr>
      <vt:lpstr>Guide to Tackling Integration</vt:lpstr>
      <vt:lpstr>Small Step 1</vt:lpstr>
      <vt:lpstr>Hints: HotStoneClient</vt:lpstr>
      <vt:lpstr>First Light</vt:lpstr>
      <vt:lpstr>NullPointer Issue</vt:lpstr>
      <vt:lpstr>We are actually almost done!</vt:lpstr>
      <vt:lpstr>Domain -&gt; GUI Updates</vt:lpstr>
      <vt:lpstr>GUI Updates: Analysis</vt:lpstr>
      <vt:lpstr>Missing Observer</vt:lpstr>
      <vt:lpstr>Missing Observer</vt:lpstr>
      <vt:lpstr>Second Proposal</vt:lpstr>
      <vt:lpstr>Brute Force Redraw</vt:lpstr>
      <vt:lpstr>When?</vt:lpstr>
      <vt:lpstr>(Counting Decorator)</vt:lpstr>
      <vt:lpstr>… Back to the Tool</vt:lpstr>
      <vt:lpstr>We are actually almost done!</vt:lpstr>
      <vt:lpstr>OpponentButtonTool</vt:lpstr>
      <vt:lpstr>A Third/Forth Path</vt:lpstr>
      <vt:lpstr>Broker 2.3</vt:lpstr>
      <vt:lpstr>Broker 2.3</vt:lpstr>
      <vt:lpstr>Side Note</vt:lpstr>
      <vt:lpstr>Idea</vt:lpstr>
      <vt:lpstr>GameEvent Recorder</vt:lpstr>
      <vt:lpstr>Add that observer to Game</vt:lpstr>
      <vt:lpstr>Client Side</vt:lpstr>
      <vt:lpstr>Decorator</vt:lpstr>
      <vt:lpstr>Hidden Method</vt:lpstr>
      <vt:lpstr>Latest Addition</vt:lpstr>
      <vt:lpstr>So a double decorated Game</vt:lpstr>
      <vt:lpstr>Compositional Design</vt:lpstr>
      <vt:lpstr>HotStone Server Loads</vt:lpstr>
      <vt:lpstr>hotstone.littleworld.dk</vt:lpstr>
      <vt:lpstr>hotstone.littleworld.dk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194</cp:revision>
  <dcterms:created xsi:type="dcterms:W3CDTF">2006-08-16T00:00:00Z</dcterms:created>
  <dcterms:modified xsi:type="dcterms:W3CDTF">2025-11-18T09:29:19Z</dcterms:modified>
</cp:coreProperties>
</file>